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2"/>
  </p:notesMasterIdLst>
  <p:sldIdLst>
    <p:sldId id="256" r:id="rId2"/>
    <p:sldId id="378" r:id="rId3"/>
    <p:sldId id="374" r:id="rId4"/>
    <p:sldId id="375" r:id="rId5"/>
    <p:sldId id="376" r:id="rId6"/>
    <p:sldId id="380" r:id="rId7"/>
    <p:sldId id="396" r:id="rId8"/>
    <p:sldId id="428" r:id="rId9"/>
    <p:sldId id="381" r:id="rId10"/>
    <p:sldId id="397" r:id="rId11"/>
    <p:sldId id="382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84" r:id="rId22"/>
    <p:sldId id="399" r:id="rId23"/>
    <p:sldId id="394" r:id="rId24"/>
    <p:sldId id="395" r:id="rId25"/>
    <p:sldId id="400" r:id="rId26"/>
    <p:sldId id="404" r:id="rId27"/>
    <p:sldId id="405" r:id="rId28"/>
    <p:sldId id="408" r:id="rId29"/>
    <p:sldId id="410" r:id="rId30"/>
    <p:sldId id="411" r:id="rId31"/>
    <p:sldId id="409" r:id="rId32"/>
    <p:sldId id="406" r:id="rId33"/>
    <p:sldId id="407" r:id="rId34"/>
    <p:sldId id="412" r:id="rId35"/>
    <p:sldId id="415" r:id="rId36"/>
    <p:sldId id="416" r:id="rId37"/>
    <p:sldId id="417" r:id="rId38"/>
    <p:sldId id="426" r:id="rId39"/>
    <p:sldId id="414" r:id="rId40"/>
    <p:sldId id="316" r:id="rId41"/>
  </p:sldIdLst>
  <p:sldSz cx="9144000" cy="6858000" type="screen4x3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19565" cy="493395"/>
          </a:xfrm>
          <a:prstGeom prst="rect">
            <a:avLst/>
          </a:prstGeom>
        </p:spPr>
        <p:txBody>
          <a:bodyPr vert="horz" lIns="91063" tIns="45533" rIns="91063" bIns="45533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4627" y="4"/>
            <a:ext cx="2919565" cy="493395"/>
          </a:xfrm>
          <a:prstGeom prst="rect">
            <a:avLst/>
          </a:prstGeom>
        </p:spPr>
        <p:txBody>
          <a:bodyPr vert="horz" lIns="91063" tIns="45533" rIns="91063" bIns="45533" rtlCol="0"/>
          <a:lstStyle>
            <a:lvl1pPr algn="r">
              <a:defRPr sz="1200"/>
            </a:lvl1pPr>
          </a:lstStyle>
          <a:p>
            <a:fld id="{95BDFF42-45B1-4393-BA29-6D05FA64ABFC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63" tIns="45533" rIns="91063" bIns="45533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265" y="4686460"/>
            <a:ext cx="5389240" cy="4440555"/>
          </a:xfrm>
          <a:prstGeom prst="rect">
            <a:avLst/>
          </a:prstGeom>
        </p:spPr>
        <p:txBody>
          <a:bodyPr vert="horz" lIns="91063" tIns="45533" rIns="91063" bIns="45533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3" y="9371332"/>
            <a:ext cx="2919565" cy="493394"/>
          </a:xfrm>
          <a:prstGeom prst="rect">
            <a:avLst/>
          </a:prstGeom>
        </p:spPr>
        <p:txBody>
          <a:bodyPr vert="horz" lIns="91063" tIns="45533" rIns="91063" bIns="45533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4627" y="9371332"/>
            <a:ext cx="2919565" cy="493394"/>
          </a:xfrm>
          <a:prstGeom prst="rect">
            <a:avLst/>
          </a:prstGeom>
        </p:spPr>
        <p:txBody>
          <a:bodyPr vert="horz" lIns="91063" tIns="45533" rIns="91063" bIns="45533" rtlCol="0" anchor="b"/>
          <a:lstStyle>
            <a:lvl1pPr algn="r">
              <a:defRPr sz="1200"/>
            </a:lvl1pPr>
          </a:lstStyle>
          <a:p>
            <a:fld id="{3B96A599-3A06-4A7C-9110-2514117162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465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6A599-3A06-4A7C-9110-251411716225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5069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6A599-3A06-4A7C-9110-251411716225}" type="slidenum">
              <a:rPr lang="hu-HU" smtClean="0"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8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973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807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483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542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715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20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006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825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1579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13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081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48AFA-CD18-4C94-9787-F025F1ADFDDD}" type="datetimeFigureOut">
              <a:rPr lang="hu-HU" smtClean="0"/>
              <a:t>2017.09.20.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310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376264"/>
          </a:xfrm>
        </p:spPr>
        <p:txBody>
          <a:bodyPr>
            <a:normAutofit fontScale="90000"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INGATLANNAL KAPCSOLATOS</a:t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lang="hu-HU" altLang="hu-HU" sz="3600" b="1" kern="0" dirty="0" smtClean="0">
                <a:solidFill>
                  <a:srgbClr val="000099"/>
                </a:solidFill>
                <a:latin typeface="Arial"/>
                <a:ea typeface="+mn-ea"/>
                <a:cs typeface="+mn-cs"/>
              </a:rPr>
              <a:t>ÁFA SZABÁLYOK</a:t>
            </a: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2017.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altLang="hu-HU" smtClean="0">
                <a:solidFill>
                  <a:srgbClr val="000099"/>
                </a:solidFill>
              </a:rPr>
              <a:t>Sike Olga </a:t>
            </a:r>
          </a:p>
          <a:p>
            <a:r>
              <a:rPr lang="hu-HU" altLang="hu-HU" sz="2400" smtClean="0">
                <a:solidFill>
                  <a:srgbClr val="000099"/>
                </a:solidFill>
              </a:rPr>
              <a:t>főosztályvezető-helyettes</a:t>
            </a:r>
          </a:p>
          <a:p>
            <a:r>
              <a:rPr lang="hu-HU" altLang="hu-HU" smtClean="0">
                <a:solidFill>
                  <a:srgbClr val="000099"/>
                </a:solidFill>
              </a:rPr>
              <a:t>Nemzeti Adó- és Vámhivatal</a:t>
            </a:r>
            <a:endParaRPr lang="hu-HU" altLang="hu-HU" b="1" smtClean="0">
              <a:solidFill>
                <a:srgbClr val="000099"/>
              </a:solidFill>
            </a:endParaRPr>
          </a:p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108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sz="3800" b="1" dirty="0" smtClean="0">
                <a:solidFill>
                  <a:srgbClr val="C00000"/>
                </a:solidFill>
              </a:rPr>
              <a:t/>
            </a:r>
            <a:br>
              <a:rPr lang="hu-HU" sz="3800" b="1" dirty="0" smtClean="0">
                <a:solidFill>
                  <a:srgbClr val="C00000"/>
                </a:solidFill>
              </a:rPr>
            </a:br>
            <a:r>
              <a:rPr lang="hu-HU" sz="3800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sz="3800" b="1" dirty="0">
                <a:solidFill>
                  <a:srgbClr val="C00000"/>
                </a:solidFill>
              </a:rPr>
              <a:t>KÖTELEZŐEN ADÓKÖTELES</a:t>
            </a:r>
            <a:br>
              <a:rPr lang="hu-HU" sz="3800" b="1" dirty="0">
                <a:solidFill>
                  <a:srgbClr val="C00000"/>
                </a:solidFill>
              </a:rPr>
            </a:br>
            <a:r>
              <a:rPr lang="hu-HU" altLang="hu-HU" sz="3800" dirty="0">
                <a:solidFill>
                  <a:srgbClr val="0070C0"/>
                </a:solidFill>
              </a:rPr>
              <a:t>[Áfa tv. 259.§ 7. pont]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 smtClean="0"/>
              <a:t>vagy magánúttal közös határvonala legalább 3,00 m, továbbá, amely egyúttal nem minősül beépített ingatlannak, </a:t>
            </a:r>
          </a:p>
          <a:p>
            <a:pPr marL="0" indent="0" algn="just">
              <a:buNone/>
            </a:pPr>
            <a:r>
              <a:rPr lang="hu-HU" dirty="0" smtClean="0"/>
              <a:t>b) telek vagy telkek csoportja, amely a nyomvonal jellegű építmények elhelyezésére szolgál (építési terület), és amely egyúttal nem minősül beépített ingatlannak;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0872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r>
              <a:rPr lang="hu-HU" b="1" dirty="0" smtClean="0">
                <a:solidFill>
                  <a:srgbClr val="C00000"/>
                </a:solidFill>
              </a:rPr>
              <a:t>ADÓMÉRTÉK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82.§, 3. sz. melléklet]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dirty="0" smtClean="0"/>
              <a:t>Adómérték: </a:t>
            </a:r>
            <a:r>
              <a:rPr lang="hu-HU" dirty="0" smtClean="0">
                <a:solidFill>
                  <a:srgbClr val="FF0000"/>
                </a:solidFill>
              </a:rPr>
              <a:t>27%</a:t>
            </a:r>
          </a:p>
          <a:p>
            <a:pPr marL="0" indent="0">
              <a:buNone/>
            </a:pPr>
            <a:r>
              <a:rPr lang="hu-HU" dirty="0" smtClean="0"/>
              <a:t>Egyes lakóingatlanok adómértéke: </a:t>
            </a:r>
            <a:r>
              <a:rPr lang="hu-HU" dirty="0" smtClean="0">
                <a:solidFill>
                  <a:srgbClr val="FF0000"/>
                </a:solidFill>
              </a:rPr>
              <a:t>5%</a:t>
            </a:r>
            <a:endParaRPr 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8831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 (Lakás)</a:t>
            </a:r>
            <a:r>
              <a:rPr lang="hu-HU" altLang="hu-HU" sz="3600" b="1" dirty="0">
                <a:solidFill>
                  <a:srgbClr val="C00000"/>
                </a:solidFill>
              </a:rPr>
              <a:t/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</a:t>
            </a:r>
            <a:r>
              <a:rPr lang="hu-HU" altLang="hu-HU" sz="3600" dirty="0" smtClean="0">
                <a:solidFill>
                  <a:srgbClr val="0070C0"/>
                </a:solidFill>
              </a:rPr>
              <a:t>259.§ 12. pont]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28133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Lakóingatlan fogalma: </a:t>
            </a:r>
            <a:r>
              <a:rPr lang="hu-HU" dirty="0" smtClean="0"/>
              <a:t>lakás céljára létesített és az ingatlan-nyilvántartásban lakóház vagy lakás megnevezéssel nyilvántartott vagy ilyenként fel-tüntetésre váró ingatlan. Nem minősül lakóingatlannak a lakás rendeltetésszerű használatához nem szükséges helyiség még akkor sem, ha az a lakóépülettel egybeépült, így különösen: a garázs, a műhely, az üzlet, a gazdasági épület.</a:t>
            </a:r>
          </a:p>
        </p:txBody>
      </p:sp>
    </p:spTree>
    <p:extLst>
      <p:ext uri="{BB962C8B-B14F-4D97-AF65-F5344CB8AC3E}">
        <p14:creationId xmlns:p14="http://schemas.microsoft.com/office/powerpoint/2010/main" val="3306840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</a:t>
            </a:r>
            <a:r>
              <a:rPr lang="hu-HU" altLang="hu-HU" sz="3600" b="1" u="sng" dirty="0" smtClean="0">
                <a:solidFill>
                  <a:srgbClr val="C00000"/>
                </a:solidFill>
              </a:rPr>
              <a:t/>
            </a:r>
            <a:br>
              <a:rPr lang="hu-HU" altLang="hu-HU" sz="3600" b="1" u="sng" dirty="0" smtClean="0">
                <a:solidFill>
                  <a:srgbClr val="C00000"/>
                </a:solidFill>
              </a:rPr>
            </a:br>
            <a:r>
              <a:rPr lang="hu-HU" altLang="hu-HU" sz="3600" dirty="0" smtClean="0">
                <a:solidFill>
                  <a:srgbClr val="0070C0"/>
                </a:solidFill>
              </a:rPr>
              <a:t>[Áfa tv. 3. sz. melléklet I.50. és 51. pont</a:t>
            </a:r>
            <a:r>
              <a:rPr lang="hu-HU" altLang="hu-HU" sz="3600" dirty="0">
                <a:solidFill>
                  <a:srgbClr val="0070C0"/>
                </a:solidFill>
              </a:rPr>
              <a:t>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dirty="0" smtClean="0"/>
              <a:t>Sorszám		 	Megnevezés</a:t>
            </a:r>
          </a:p>
          <a:p>
            <a:pPr marL="0" indent="0">
              <a:buNone/>
            </a:pPr>
            <a:r>
              <a:rPr lang="hu-HU" sz="2800" dirty="0"/>
              <a:t> </a:t>
            </a:r>
            <a:r>
              <a:rPr lang="hu-HU" sz="2800" dirty="0" smtClean="0"/>
              <a:t>50. 		A 86.§ (1) bekezdés j) pont ja) vagy </a:t>
            </a:r>
            <a:r>
              <a:rPr lang="hu-HU" sz="2800" dirty="0" err="1" smtClean="0"/>
              <a:t>jb</a:t>
            </a:r>
            <a:r>
              <a:rPr lang="hu-HU" sz="2800" dirty="0" smtClean="0"/>
              <a:t>) </a:t>
            </a:r>
            <a:r>
              <a:rPr lang="hu-HU" sz="2800" dirty="0" err="1" smtClean="0"/>
              <a:t>al-</a:t>
            </a:r>
            <a:endParaRPr lang="hu-HU" sz="2800" dirty="0" smtClean="0"/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	pontja alá tartozó olyan, többlakásos lakó-</a:t>
            </a:r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	ingatlanban kialakítandó vagy kialakított </a:t>
            </a:r>
          </a:p>
          <a:p>
            <a:pPr marL="0" indent="0">
              <a:buNone/>
            </a:pPr>
            <a:r>
              <a:rPr lang="hu-HU" sz="2800" dirty="0" smtClean="0"/>
              <a:t>		lakás, amelynek összes hasznos alap-			területe nem haladja meg a 150 négyzet-		métert</a:t>
            </a:r>
          </a:p>
          <a:p>
            <a:pPr marL="0" indent="0">
              <a:buNone/>
            </a:pPr>
            <a:endParaRPr lang="hu-HU" sz="2800" dirty="0" smtClean="0"/>
          </a:p>
        </p:txBody>
      </p:sp>
    </p:spTree>
    <p:extLst>
      <p:ext uri="{BB962C8B-B14F-4D97-AF65-F5344CB8AC3E}">
        <p14:creationId xmlns:p14="http://schemas.microsoft.com/office/powerpoint/2010/main" val="1944687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 (LAKÁS)</a:t>
            </a:r>
            <a:r>
              <a:rPr lang="hu-HU" altLang="hu-HU" sz="3600" b="1" u="sng" dirty="0">
                <a:solidFill>
                  <a:srgbClr val="C00000"/>
                </a:solidFill>
              </a:rPr>
              <a:t/>
            </a:r>
            <a:br>
              <a:rPr lang="hu-HU" altLang="hu-HU" sz="3600" b="1" u="sng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3. sz. melléklet I.50. és 51. </a:t>
            </a:r>
            <a:r>
              <a:rPr lang="hu-HU" altLang="hu-HU" sz="3600" dirty="0" smtClean="0">
                <a:solidFill>
                  <a:srgbClr val="0070C0"/>
                </a:solidFill>
              </a:rPr>
              <a:t>pont]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smtClean="0"/>
              <a:t>Sorszám			Megnevezés</a:t>
            </a:r>
          </a:p>
          <a:p>
            <a:pPr marL="0" indent="0">
              <a:buNone/>
            </a:pPr>
            <a:r>
              <a:rPr lang="hu-HU" dirty="0" smtClean="0"/>
              <a:t> 51.			</a:t>
            </a:r>
            <a:r>
              <a:rPr lang="hu-HU" sz="3000" dirty="0" smtClean="0"/>
              <a:t>A 86.§ (1) bekezdés j) pont ja) vagy</a:t>
            </a:r>
          </a:p>
          <a:p>
            <a:pPr marL="0" indent="0">
              <a:buNone/>
            </a:pPr>
            <a:r>
              <a:rPr lang="hu-HU" sz="3000" dirty="0" smtClean="0"/>
              <a:t>			</a:t>
            </a:r>
            <a:r>
              <a:rPr lang="hu-HU" sz="3000" dirty="0" err="1" smtClean="0"/>
              <a:t>jb</a:t>
            </a:r>
            <a:r>
              <a:rPr lang="hu-HU" sz="3000" dirty="0" smtClean="0"/>
              <a:t>) alpontja alá tartozó olyan egy-</a:t>
            </a:r>
          </a:p>
          <a:p>
            <a:pPr marL="0" indent="0">
              <a:buNone/>
            </a:pPr>
            <a:r>
              <a:rPr lang="hu-HU" sz="3000" dirty="0" smtClean="0"/>
              <a:t>			lakásos lakóingatlan, amelynek </a:t>
            </a:r>
          </a:p>
          <a:p>
            <a:pPr marL="0" indent="0">
              <a:buNone/>
            </a:pPr>
            <a:r>
              <a:rPr lang="hu-HU" sz="3000" dirty="0" smtClean="0"/>
              <a:t>			összes hasznos alapterülete nem </a:t>
            </a:r>
          </a:p>
          <a:p>
            <a:pPr marL="0" indent="0">
              <a:buNone/>
            </a:pPr>
            <a:r>
              <a:rPr lang="hu-HU" sz="3000" dirty="0" smtClean="0"/>
              <a:t>			haladja meg a 300 négyzetmétert </a:t>
            </a:r>
          </a:p>
          <a:p>
            <a:pPr marL="0" indent="0">
              <a:buNone/>
            </a:pPr>
            <a:endParaRPr lang="hu-HU" sz="2800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23620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 (LAKÁS)</a:t>
            </a:r>
            <a:r>
              <a:rPr lang="hu-HU" altLang="hu-HU" sz="3600" b="1" u="sng" dirty="0">
                <a:solidFill>
                  <a:srgbClr val="C00000"/>
                </a:solidFill>
              </a:rPr>
              <a:t/>
            </a:r>
            <a:br>
              <a:rPr lang="hu-HU" altLang="hu-HU" sz="3600" b="1" u="sng" dirty="0">
                <a:solidFill>
                  <a:srgbClr val="C00000"/>
                </a:solidFill>
              </a:rPr>
            </a:br>
            <a:r>
              <a:rPr lang="hu-HU" altLang="hu-HU" sz="3600" dirty="0" smtClean="0">
                <a:solidFill>
                  <a:srgbClr val="0070C0"/>
                </a:solidFill>
              </a:rPr>
              <a:t>[Áfa tv. 84.§]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dirty="0" smtClean="0"/>
              <a:t>Hatálya </a:t>
            </a:r>
            <a:r>
              <a:rPr lang="hu-HU" sz="2800" dirty="0" smtClean="0"/>
              <a:t> 2016. január 01-től</a:t>
            </a:r>
          </a:p>
          <a:p>
            <a:pPr marL="0" indent="0">
              <a:buNone/>
            </a:pPr>
            <a:r>
              <a:rPr lang="hu-HU" sz="2800" dirty="0" smtClean="0"/>
              <a:t>                2020. január 01-ig</a:t>
            </a:r>
          </a:p>
          <a:p>
            <a:pPr marL="0" indent="0">
              <a:buNone/>
            </a:pPr>
            <a:r>
              <a:rPr lang="hu-HU" sz="2800" dirty="0" smtClean="0"/>
              <a:t>Áfa tv. 84.§ szerint</a:t>
            </a:r>
          </a:p>
          <a:p>
            <a:pPr marL="0" indent="0">
              <a:buNone/>
            </a:pPr>
            <a:r>
              <a:rPr lang="hu-HU" sz="2800" b="1" dirty="0" smtClean="0">
                <a:solidFill>
                  <a:srgbClr val="FF0000"/>
                </a:solidFill>
              </a:rPr>
              <a:t>FŐSZABÁLY:</a:t>
            </a:r>
            <a:r>
              <a:rPr lang="hu-HU" sz="2800" dirty="0" smtClean="0"/>
              <a:t> </a:t>
            </a:r>
          </a:p>
          <a:p>
            <a:pPr marL="0" indent="0">
              <a:buNone/>
            </a:pPr>
            <a:r>
              <a:rPr lang="hu-HU" sz="2800" dirty="0" smtClean="0"/>
              <a:t>A fizetendő adó megállapítására a teljesítéskor érvényes adómértéket kell alkalmazni.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90676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ADÓMÉRTÉK (LAKÁS) </a:t>
            </a:r>
            <a:r>
              <a:rPr lang="hu-HU" altLang="hu-HU" b="1" u="sng" dirty="0">
                <a:solidFill>
                  <a:srgbClr val="C00000"/>
                </a:solidFill>
              </a:rPr>
              <a:t/>
            </a:r>
            <a:br>
              <a:rPr lang="hu-HU" altLang="hu-HU" b="1" u="sng" dirty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84.§]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dirty="0" smtClean="0">
                <a:solidFill>
                  <a:srgbClr val="FF0000"/>
                </a:solidFill>
              </a:rPr>
              <a:t>KIVÉTEL: </a:t>
            </a:r>
            <a:r>
              <a:rPr lang="hu-HU" sz="2800" dirty="0" smtClean="0"/>
              <a:t>Előleg fizetése </a:t>
            </a:r>
          </a:p>
          <a:p>
            <a:pPr marL="0" indent="0">
              <a:buNone/>
            </a:pPr>
            <a:r>
              <a:rPr lang="hu-HU" sz="2800" dirty="0" smtClean="0"/>
              <a:t>A fizetendő adó megállapításakor (az előleg megszerzésekor) érvényes adómértéket kell alkalmazni.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466651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</a:t>
            </a:r>
            <a:r>
              <a:rPr lang="hu-HU" altLang="hu-HU" b="1" dirty="0" smtClean="0">
                <a:solidFill>
                  <a:srgbClr val="C00000"/>
                </a:solidFill>
              </a:rPr>
              <a:t>az adómérték változásra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u-HU" sz="2800" b="1" dirty="0" smtClean="0"/>
              <a:t>Teljesítés Áfa tv. 55.§  		adómérték</a:t>
            </a:r>
          </a:p>
          <a:p>
            <a:pPr marL="0" indent="0">
              <a:buNone/>
            </a:pPr>
            <a:r>
              <a:rPr lang="hu-HU" sz="2800" dirty="0"/>
              <a:t> </a:t>
            </a:r>
            <a:r>
              <a:rPr lang="hu-HU" sz="2800" dirty="0" smtClean="0"/>
              <a:t>     </a:t>
            </a:r>
            <a:r>
              <a:rPr lang="hu-HU" sz="2800" b="1" dirty="0" smtClean="0"/>
              <a:t>szerinti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b="1" dirty="0" smtClean="0"/>
              <a:t>2015. decemberi</a:t>
            </a:r>
            <a:r>
              <a:rPr lang="hu-HU" sz="2800" dirty="0" smtClean="0"/>
              <a:t>				       </a:t>
            </a:r>
            <a:r>
              <a:rPr lang="hu-HU" sz="2800" dirty="0" smtClean="0">
                <a:solidFill>
                  <a:srgbClr val="FF0000"/>
                </a:solidFill>
              </a:rPr>
              <a:t>27%</a:t>
            </a:r>
          </a:p>
          <a:p>
            <a:pPr marL="0" indent="0">
              <a:buNone/>
            </a:pPr>
            <a:r>
              <a:rPr lang="hu-HU" sz="2800" b="1" dirty="0" smtClean="0"/>
              <a:t>2016. január 1-je vagy azt </a:t>
            </a:r>
            <a:r>
              <a:rPr lang="hu-HU" sz="2800" dirty="0" smtClean="0"/>
              <a:t>			</a:t>
            </a:r>
          </a:p>
          <a:p>
            <a:pPr marL="0" indent="0">
              <a:buNone/>
            </a:pPr>
            <a:r>
              <a:rPr lang="hu-HU" sz="2800" b="1" dirty="0"/>
              <a:t>k</a:t>
            </a:r>
            <a:r>
              <a:rPr lang="hu-HU" sz="2800" b="1" dirty="0" smtClean="0"/>
              <a:t>övető időpont</a:t>
            </a:r>
            <a:r>
              <a:rPr lang="hu-HU" sz="2800" dirty="0" smtClean="0"/>
              <a:t>				         </a:t>
            </a:r>
            <a:r>
              <a:rPr lang="hu-HU" sz="2800" dirty="0" smtClean="0">
                <a:solidFill>
                  <a:srgbClr val="FF0000"/>
                </a:solidFill>
              </a:rPr>
              <a:t>5%</a:t>
            </a:r>
            <a:endParaRPr lang="hu-H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45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</a:t>
            </a:r>
            <a:r>
              <a:rPr lang="hu-HU" altLang="hu-HU" b="1" dirty="0" smtClean="0">
                <a:solidFill>
                  <a:srgbClr val="C00000"/>
                </a:solidFill>
              </a:rPr>
              <a:t>adómérték változásra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smtClean="0"/>
              <a:t>2. Teljesítés Áfa tv. 55.§ 	2016. január 1-je</a:t>
            </a:r>
          </a:p>
          <a:p>
            <a:pPr marL="0" indent="0">
              <a:buNone/>
            </a:pPr>
            <a:r>
              <a:rPr lang="hu-HU" dirty="0" smtClean="0"/>
              <a:t>     </a:t>
            </a:r>
            <a:r>
              <a:rPr lang="hu-HU" b="1" dirty="0" smtClean="0"/>
              <a:t>szerinti</a:t>
            </a:r>
            <a:r>
              <a:rPr lang="hu-HU" dirty="0" smtClean="0"/>
              <a:t> </a:t>
            </a:r>
            <a:r>
              <a:rPr lang="hu-HU" b="1" dirty="0" smtClean="0"/>
              <a:t>	időpontja</a:t>
            </a:r>
            <a:r>
              <a:rPr lang="hu-HU" dirty="0" smtClean="0"/>
              <a:t>		</a:t>
            </a:r>
            <a:r>
              <a:rPr lang="hu-HU" b="1" dirty="0" smtClean="0"/>
              <a:t>vagy azt követő idő-</a:t>
            </a:r>
          </a:p>
          <a:p>
            <a:pPr marL="0" indent="0">
              <a:buNone/>
            </a:pPr>
            <a:r>
              <a:rPr lang="hu-HU" b="1" dirty="0"/>
              <a:t>	</a:t>
            </a:r>
            <a:r>
              <a:rPr lang="hu-HU" b="1" dirty="0" smtClean="0"/>
              <a:t>				pont</a:t>
            </a:r>
          </a:p>
          <a:p>
            <a:pPr marL="0" indent="0">
              <a:buNone/>
            </a:pPr>
            <a:r>
              <a:rPr lang="hu-HU" b="1" dirty="0" smtClean="0"/>
              <a:t>Előleg fizetés</a:t>
            </a:r>
            <a:r>
              <a:rPr lang="hu-HU" dirty="0"/>
              <a:t>		</a:t>
            </a:r>
            <a:r>
              <a:rPr lang="hu-HU" dirty="0" smtClean="0"/>
              <a:t>	</a:t>
            </a:r>
            <a:r>
              <a:rPr lang="hu-HU" b="1" dirty="0" smtClean="0"/>
              <a:t>2016. január 1-je 					előtt</a:t>
            </a:r>
            <a:r>
              <a:rPr lang="hu-HU" dirty="0"/>
              <a:t>		</a:t>
            </a:r>
            <a:r>
              <a:rPr lang="hu-HU" dirty="0" smtClean="0"/>
              <a:t>    </a:t>
            </a:r>
          </a:p>
          <a:p>
            <a:pPr marL="0" indent="0">
              <a:buNone/>
            </a:pPr>
            <a:r>
              <a:rPr lang="hu-HU" b="1" dirty="0" smtClean="0"/>
              <a:t>Előleg</a:t>
            </a:r>
            <a:r>
              <a:rPr lang="hu-HU" dirty="0"/>
              <a:t>			</a:t>
            </a:r>
            <a:r>
              <a:rPr lang="hu-HU" dirty="0" smtClean="0"/>
              <a:t>	</a:t>
            </a:r>
            <a:r>
              <a:rPr lang="hu-HU" dirty="0" smtClean="0">
                <a:solidFill>
                  <a:srgbClr val="FF0000"/>
                </a:solidFill>
              </a:rPr>
              <a:t>27%</a:t>
            </a:r>
            <a:r>
              <a:rPr lang="hu-HU" dirty="0" smtClean="0"/>
              <a:t>-</a:t>
            </a:r>
            <a:r>
              <a:rPr lang="hu-HU" b="1" dirty="0" smtClean="0"/>
              <a:t>os adómérték</a:t>
            </a:r>
            <a:endParaRPr lang="hu-HU" b="1" dirty="0"/>
          </a:p>
          <a:p>
            <a:pPr marL="0" indent="0">
              <a:buNone/>
            </a:pPr>
            <a:r>
              <a:rPr lang="hu-HU" b="1" dirty="0" smtClean="0"/>
              <a:t>Ellenérték előleggel csökkentett</a:t>
            </a:r>
          </a:p>
          <a:p>
            <a:pPr marL="0" indent="0">
              <a:buNone/>
            </a:pPr>
            <a:r>
              <a:rPr lang="hu-HU" b="1" dirty="0" smtClean="0"/>
              <a:t>része</a:t>
            </a:r>
            <a:r>
              <a:rPr lang="hu-HU" dirty="0"/>
              <a:t>					</a:t>
            </a:r>
            <a:r>
              <a:rPr lang="hu-HU" dirty="0" smtClean="0">
                <a:solidFill>
                  <a:srgbClr val="FF0000"/>
                </a:solidFill>
              </a:rPr>
              <a:t>5%</a:t>
            </a:r>
            <a:r>
              <a:rPr lang="hu-HU" b="1" dirty="0" smtClean="0"/>
              <a:t>-os adómérték</a:t>
            </a:r>
            <a:endParaRPr 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06910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adómérték </a:t>
            </a:r>
            <a:r>
              <a:rPr lang="hu-HU" altLang="hu-HU" b="1" dirty="0" smtClean="0">
                <a:solidFill>
                  <a:srgbClr val="C00000"/>
                </a:solidFill>
              </a:rPr>
              <a:t>változásra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 smtClean="0"/>
              <a:t>Ellenérték (nettó + áfa)</a:t>
            </a:r>
            <a:r>
              <a:rPr lang="hu-HU" sz="2400" dirty="0" smtClean="0"/>
              <a:t> 		</a:t>
            </a:r>
            <a:r>
              <a:rPr lang="hu-HU" sz="2400" b="1" dirty="0" smtClean="0">
                <a:solidFill>
                  <a:srgbClr val="FF0000"/>
                </a:solidFill>
              </a:rPr>
              <a:t>1000 pénz + Áfa</a:t>
            </a:r>
          </a:p>
          <a:p>
            <a:pPr marL="0" indent="0">
              <a:buNone/>
            </a:pPr>
            <a:r>
              <a:rPr lang="hu-HU" sz="2400" dirty="0">
                <a:solidFill>
                  <a:srgbClr val="FF0000"/>
                </a:solidFill>
              </a:rPr>
              <a:t> </a:t>
            </a:r>
            <a:r>
              <a:rPr lang="hu-HU" sz="2400" dirty="0" smtClean="0">
                <a:solidFill>
                  <a:srgbClr val="FF0000"/>
                </a:solidFill>
              </a:rPr>
              <a:t>    </a:t>
            </a:r>
            <a:r>
              <a:rPr lang="hu-HU" sz="2400" b="1" dirty="0" smtClean="0"/>
              <a:t>Előleg 2015. dec. 10. </a:t>
            </a:r>
            <a:r>
              <a:rPr lang="hu-HU" sz="2400" dirty="0" smtClean="0">
                <a:solidFill>
                  <a:srgbClr val="FF0000"/>
                </a:solidFill>
              </a:rPr>
              <a:t>		   </a:t>
            </a:r>
            <a:r>
              <a:rPr lang="hu-HU" sz="2400" b="1" dirty="0" smtClean="0">
                <a:solidFill>
                  <a:srgbClr val="FF0000"/>
                </a:solidFill>
              </a:rPr>
              <a:t>400 pénz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b="1" dirty="0" smtClean="0"/>
              <a:t>Előleg (400x0,2126) </a:t>
            </a:r>
            <a:r>
              <a:rPr lang="hu-HU" sz="2400" dirty="0" smtClean="0"/>
              <a:t>		</a:t>
            </a:r>
            <a:r>
              <a:rPr lang="hu-HU" sz="2400" b="1" dirty="0" smtClean="0"/>
              <a:t>adóalapja	adó	adómérték</a:t>
            </a:r>
          </a:p>
          <a:p>
            <a:pPr marL="0" indent="0">
              <a:buNone/>
            </a:pPr>
            <a:r>
              <a:rPr lang="hu-HU" sz="2400" dirty="0" smtClean="0"/>
              <a:t>				      </a:t>
            </a:r>
            <a:r>
              <a:rPr lang="hu-HU" sz="2400" b="1" dirty="0" smtClean="0">
                <a:solidFill>
                  <a:srgbClr val="FF0000"/>
                </a:solidFill>
              </a:rPr>
              <a:t>315		 85	     27%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b="1" dirty="0" smtClean="0"/>
              <a:t>Teljesítés 2016. jan. 16. </a:t>
            </a:r>
            <a:r>
              <a:rPr lang="hu-HU" sz="2400" dirty="0" smtClean="0"/>
              <a:t>	</a:t>
            </a:r>
            <a:r>
              <a:rPr lang="hu-HU" sz="2400" b="1" dirty="0" smtClean="0"/>
              <a:t>adóalap	adó	adómérték</a:t>
            </a:r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		</a:t>
            </a:r>
            <a:r>
              <a:rPr lang="hu-HU" sz="2400" dirty="0" smtClean="0">
                <a:solidFill>
                  <a:srgbClr val="FF0000"/>
                </a:solidFill>
              </a:rPr>
              <a:t>     </a:t>
            </a:r>
            <a:r>
              <a:rPr lang="hu-HU" sz="2400" b="1" dirty="0" smtClean="0">
                <a:solidFill>
                  <a:srgbClr val="FF0000"/>
                </a:solidFill>
              </a:rPr>
              <a:t>1000-315=685       34,25	       5%</a:t>
            </a:r>
          </a:p>
        </p:txBody>
      </p:sp>
    </p:spTree>
    <p:extLst>
      <p:ext uri="{BB962C8B-B14F-4D97-AF65-F5344CB8AC3E}">
        <p14:creationId xmlns:p14="http://schemas.microsoft.com/office/powerpoint/2010/main" val="204277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C00000"/>
                </a:solidFill>
              </a:rPr>
              <a:t>INGATLAN ÉRTÉKESÍTÉS </a:t>
            </a:r>
            <a:endParaRPr lang="hu-HU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TERMÉKÉRTÉKESÍTÉS </a:t>
            </a:r>
          </a:p>
          <a:p>
            <a:pPr marL="0" indent="0">
              <a:buNone/>
            </a:pPr>
            <a:r>
              <a:rPr lang="hu-HU" dirty="0" smtClean="0"/>
              <a:t>9.§ (1) bekezdés</a:t>
            </a:r>
          </a:p>
          <a:p>
            <a:pPr marL="0" indent="0">
              <a:buNone/>
            </a:pPr>
            <a:r>
              <a:rPr lang="hu-HU" dirty="0" smtClean="0"/>
              <a:t>10.§ a.) pontja</a:t>
            </a:r>
          </a:p>
          <a:p>
            <a:pPr marL="0" indent="0">
              <a:buNone/>
            </a:pPr>
            <a:r>
              <a:rPr lang="hu-HU" dirty="0" smtClean="0"/>
              <a:t>10.§ d.) pontja szerinti ügylet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25152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adómérték változásra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b="1" smtClean="0"/>
              <a:t>Ellenérték (bruttó)</a:t>
            </a:r>
            <a:r>
              <a:rPr lang="hu-HU" sz="2800" smtClean="0"/>
              <a:t>		 </a:t>
            </a:r>
            <a:r>
              <a:rPr lang="hu-HU" sz="2800" b="1" smtClean="0">
                <a:solidFill>
                  <a:srgbClr val="FF0000"/>
                </a:solidFill>
              </a:rPr>
              <a:t>1270 pénz</a:t>
            </a:r>
          </a:p>
          <a:p>
            <a:pPr marL="0" indent="0">
              <a:buNone/>
            </a:pPr>
            <a:r>
              <a:rPr lang="hu-HU" sz="2800" smtClean="0"/>
              <a:t>Előleg 2015. dec. 10-én 	  	   </a:t>
            </a:r>
            <a:r>
              <a:rPr lang="hu-HU" sz="2800" b="1" smtClean="0">
                <a:solidFill>
                  <a:srgbClr val="FF0000"/>
                </a:solidFill>
              </a:rPr>
              <a:t>400 pénz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	</a:t>
            </a:r>
            <a:r>
              <a:rPr lang="hu-HU" sz="2800" b="1" smtClean="0"/>
              <a:t>adóalap	        adó           adómérték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	</a:t>
            </a:r>
            <a:r>
              <a:rPr lang="hu-HU" sz="2800" b="1" smtClean="0">
                <a:solidFill>
                  <a:srgbClr val="FF0000"/>
                </a:solidFill>
              </a:rPr>
              <a:t>    315 pénz	         85		27%</a:t>
            </a:r>
          </a:p>
          <a:p>
            <a:pPr marL="0" indent="0">
              <a:buNone/>
            </a:pPr>
            <a:r>
              <a:rPr lang="hu-HU" sz="2800" b="1" smtClean="0"/>
              <a:t>Teljesítés 2016. jan. 16. 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	</a:t>
            </a:r>
            <a:r>
              <a:rPr lang="hu-HU" sz="2800" b="1" smtClean="0"/>
              <a:t>adóalap		    adó	           adómérték</a:t>
            </a:r>
          </a:p>
          <a:p>
            <a:pPr marL="0" indent="0">
              <a:buNone/>
            </a:pPr>
            <a:r>
              <a:rPr lang="hu-HU" sz="2800" b="1" smtClean="0">
                <a:solidFill>
                  <a:srgbClr val="FF0000"/>
                </a:solidFill>
              </a:rPr>
              <a:t>(1270-400=870-870x0,0476)=829       41,</a:t>
            </a:r>
            <a:r>
              <a:rPr lang="hu-HU" sz="2800" b="1" err="1" smtClean="0">
                <a:solidFill>
                  <a:srgbClr val="FF0000"/>
                </a:solidFill>
              </a:rPr>
              <a:t>41</a:t>
            </a:r>
            <a:r>
              <a:rPr lang="hu-HU" sz="2800" b="1" smtClean="0">
                <a:solidFill>
                  <a:srgbClr val="FF0000"/>
                </a:solidFill>
              </a:rPr>
              <a:t>	     5%</a:t>
            </a:r>
          </a:p>
          <a:p>
            <a:pPr marL="0" indent="0">
              <a:buNone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2225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hu-HU" altLang="hu-HU" sz="4200" b="1" dirty="0" smtClean="0">
                <a:solidFill>
                  <a:srgbClr val="C00000"/>
                </a:solidFill>
              </a:rPr>
              <a:t>INGATLANÉRTÉKESÍTÉS ADÓMENTES </a:t>
            </a:r>
            <a:br>
              <a:rPr lang="hu-HU" altLang="hu-HU" sz="4200" b="1" dirty="0" smtClean="0">
                <a:solidFill>
                  <a:srgbClr val="C00000"/>
                </a:solidFill>
              </a:rPr>
            </a:br>
            <a:r>
              <a:rPr lang="hu-HU" altLang="hu-HU" sz="4200" b="1" dirty="0" smtClean="0">
                <a:solidFill>
                  <a:srgbClr val="C00000"/>
                </a:solidFill>
              </a:rPr>
              <a:t> </a:t>
            </a:r>
            <a:r>
              <a:rPr lang="hu-HU" altLang="hu-HU" sz="4200" dirty="0" smtClean="0">
                <a:solidFill>
                  <a:srgbClr val="0070C0"/>
                </a:solidFill>
              </a:rPr>
              <a:t>[Áfa </a:t>
            </a:r>
            <a:r>
              <a:rPr lang="hu-HU" altLang="hu-HU" sz="4200" dirty="0">
                <a:solidFill>
                  <a:srgbClr val="0070C0"/>
                </a:solidFill>
              </a:rPr>
              <a:t>tv. </a:t>
            </a:r>
            <a:r>
              <a:rPr lang="hu-HU" altLang="hu-HU" sz="4200" dirty="0" smtClean="0">
                <a:solidFill>
                  <a:srgbClr val="0070C0"/>
                </a:solidFill>
              </a:rPr>
              <a:t>86.§ (1) </a:t>
            </a:r>
            <a:r>
              <a:rPr lang="hu-HU" altLang="hu-HU" sz="42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4200" dirty="0" smtClean="0">
                <a:solidFill>
                  <a:srgbClr val="0070C0"/>
                </a:solidFill>
              </a:rPr>
              <a:t>. </a:t>
            </a:r>
            <a:r>
              <a:rPr lang="hu-HU" altLang="hu-HU" sz="4200" dirty="0">
                <a:solidFill>
                  <a:srgbClr val="0070C0"/>
                </a:solidFill>
              </a:rPr>
              <a:t>j</a:t>
            </a:r>
            <a:r>
              <a:rPr lang="hu-HU" altLang="hu-HU" sz="4200" dirty="0" smtClean="0">
                <a:solidFill>
                  <a:srgbClr val="0070C0"/>
                </a:solidFill>
              </a:rPr>
              <a:t>.) pont]</a:t>
            </a:r>
            <a:endParaRPr lang="hu-HU" sz="4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/>
              <a:t>j) a beépített (ingatlanrész) és az ehhez tartozó földrészlet értékesítése, kivéve annak a beépített ingatlannak (ingatlanrésznek) és az ehhez tartozó földrészletnek az értékesítését, amelynek</a:t>
            </a:r>
          </a:p>
          <a:p>
            <a:pPr marL="0" indent="0" algn="just">
              <a:buNone/>
            </a:pPr>
            <a:r>
              <a:rPr lang="hu-HU" dirty="0"/>
              <a:t>ja) első rendeltetésszerű használatba vétele még nem történt meg; vagy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244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sz="3800" b="1" dirty="0" smtClean="0">
                <a:solidFill>
                  <a:srgbClr val="C00000"/>
                </a:solidFill>
              </a:rPr>
              <a:t/>
            </a:r>
            <a:br>
              <a:rPr lang="hu-HU" sz="3800" b="1" dirty="0" smtClean="0">
                <a:solidFill>
                  <a:srgbClr val="C00000"/>
                </a:solidFill>
              </a:rPr>
            </a:br>
            <a:r>
              <a:rPr lang="hu-HU" sz="3800" b="1" dirty="0" smtClean="0">
                <a:solidFill>
                  <a:srgbClr val="C00000"/>
                </a:solidFill>
              </a:rPr>
              <a:t>INGATLANÉRTÉKESÍTÉS ADÓMENTES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r>
              <a:rPr lang="hu-HU" altLang="hu-HU" sz="3800" dirty="0">
                <a:solidFill>
                  <a:srgbClr val="0070C0"/>
                </a:solidFill>
              </a:rPr>
              <a:t>[Áfa tv. 86.§ (1) </a:t>
            </a:r>
            <a:r>
              <a:rPr lang="hu-HU" altLang="hu-HU" sz="3800" dirty="0" err="1">
                <a:solidFill>
                  <a:srgbClr val="0070C0"/>
                </a:solidFill>
              </a:rPr>
              <a:t>bek</a:t>
            </a:r>
            <a:r>
              <a:rPr lang="hu-HU" altLang="hu-HU" sz="3800" dirty="0">
                <a:solidFill>
                  <a:srgbClr val="0070C0"/>
                </a:solidFill>
              </a:rPr>
              <a:t>. j.) pont]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err="1"/>
              <a:t>j</a:t>
            </a:r>
            <a:r>
              <a:rPr lang="hu-HU" dirty="0" err="1" smtClean="0"/>
              <a:t>b</a:t>
            </a:r>
            <a:r>
              <a:rPr lang="hu-HU" dirty="0" smtClean="0"/>
              <a:t>) első rendeltetésszerű használatba vétele megtörtént, de az arra jogosító hatósági engedély jogerőre emelkedése vagy használatbavétel-tudomásulvételi eljárás esetén a használatbavétel hallgatással történő tudomásulvétele és az értékesítés között még nem telt el 2 </a:t>
            </a:r>
            <a:r>
              <a:rPr lang="hu-HU" dirty="0"/>
              <a:t>év, vagy beépítése az épített környezet alakításáról és védelméről szóló törvény szerinti egyszerű bejelentés alapján valósult meg és a bejelentés tényét igazoló hatósági bizonyítvány kiállítása és az értékesítés között még nem telt el 2 év 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4703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altLang="hu-HU" sz="3800" b="1" dirty="0" smtClean="0">
                <a:solidFill>
                  <a:srgbClr val="C00000"/>
                </a:solidFill>
              </a:rPr>
              <a:t>INGATLANÉRTÉKESÍTÉS ADÓMENTES </a:t>
            </a:r>
            <a:br>
              <a:rPr lang="hu-HU" altLang="hu-HU" sz="3800" b="1" dirty="0" smtClean="0">
                <a:solidFill>
                  <a:srgbClr val="C00000"/>
                </a:solidFill>
              </a:rPr>
            </a:br>
            <a:r>
              <a:rPr lang="hu-HU" altLang="hu-HU" sz="3800" dirty="0" smtClean="0">
                <a:solidFill>
                  <a:srgbClr val="0070C0"/>
                </a:solidFill>
              </a:rPr>
              <a:t>[Áfa </a:t>
            </a:r>
            <a:r>
              <a:rPr lang="hu-HU" altLang="hu-HU" sz="3800" dirty="0">
                <a:solidFill>
                  <a:srgbClr val="0070C0"/>
                </a:solidFill>
              </a:rPr>
              <a:t>tv. </a:t>
            </a:r>
            <a:r>
              <a:rPr lang="hu-HU" altLang="hu-HU" sz="3800" dirty="0" smtClean="0">
                <a:solidFill>
                  <a:srgbClr val="0070C0"/>
                </a:solidFill>
              </a:rPr>
              <a:t>86.§ (1) </a:t>
            </a:r>
            <a:r>
              <a:rPr lang="hu-HU" altLang="hu-HU" sz="38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3800" dirty="0" smtClean="0">
                <a:solidFill>
                  <a:srgbClr val="0070C0"/>
                </a:solidFill>
              </a:rPr>
              <a:t>. k.) pont]</a:t>
            </a: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k) beépítetlen ingatlan (ingatlanrész) </a:t>
            </a:r>
            <a:r>
              <a:rPr lang="hu-HU" dirty="0" err="1" smtClean="0"/>
              <a:t>értékesíté-se</a:t>
            </a:r>
            <a:r>
              <a:rPr lang="hu-HU" dirty="0" smtClean="0"/>
              <a:t>, kivéve az építési telek (telekrész) értékesítését.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6643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hu-HU" altLang="hu-HU" sz="3800" b="1" dirty="0" smtClean="0">
                <a:solidFill>
                  <a:srgbClr val="C00000"/>
                </a:solidFill>
              </a:rPr>
              <a:t>VÁLASZTÁSON ALAPULÓ ADÓKÖTELEZETTSÉG</a:t>
            </a:r>
            <a:br>
              <a:rPr lang="hu-HU" altLang="hu-HU" sz="3800" b="1" dirty="0" smtClean="0">
                <a:solidFill>
                  <a:srgbClr val="C00000"/>
                </a:solidFill>
              </a:rPr>
            </a:br>
            <a:r>
              <a:rPr lang="hu-HU" altLang="hu-HU" sz="3800" dirty="0" smtClean="0">
                <a:solidFill>
                  <a:srgbClr val="0070C0"/>
                </a:solidFill>
              </a:rPr>
              <a:t>[Áfa </a:t>
            </a:r>
            <a:r>
              <a:rPr lang="hu-HU" altLang="hu-HU" sz="3800" dirty="0">
                <a:solidFill>
                  <a:srgbClr val="0070C0"/>
                </a:solidFill>
              </a:rPr>
              <a:t>tv. </a:t>
            </a:r>
            <a:r>
              <a:rPr lang="hu-HU" altLang="hu-HU" sz="3800" dirty="0" smtClean="0">
                <a:solidFill>
                  <a:srgbClr val="0070C0"/>
                </a:solidFill>
              </a:rPr>
              <a:t>88.§]</a:t>
            </a: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ADÓKÖTELEZETTSÉG VÁLASZTHATÓ:</a:t>
            </a:r>
          </a:p>
          <a:p>
            <a:r>
              <a:rPr lang="hu-HU" dirty="0" smtClean="0"/>
              <a:t>valamennyi ingatlan értékesítésére </a:t>
            </a:r>
          </a:p>
          <a:p>
            <a:r>
              <a:rPr lang="hu-HU" dirty="0"/>
              <a:t>c</a:t>
            </a:r>
            <a:r>
              <a:rPr lang="hu-HU" dirty="0" smtClean="0"/>
              <a:t>sak a lakóingatlannak nem minősülő ingatlan értékesítésére 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ADÓMÉRTÉK:</a:t>
            </a:r>
            <a:r>
              <a:rPr lang="hu-HU" dirty="0" smtClean="0"/>
              <a:t> 27%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002060"/>
                </a:solidFill>
              </a:rPr>
              <a:t>A VÁLASZTÁS ÉVÉT KÖVETŐ ÖTÖDIK NAPTÁRI ÉV VÉGÉIG NEM LEHET ELTÉRNI</a:t>
            </a:r>
            <a:endParaRPr lang="hu-H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090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rgbClr val="C00000"/>
                </a:solidFill>
              </a:rPr>
              <a:t>VÁLASZTÁSON ALAPULÓ ADÓKÖTELEZETTSÉG</a:t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88.§]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Év közben is bejelenthető</a:t>
            </a:r>
          </a:p>
          <a:p>
            <a:pPr algn="just"/>
            <a:r>
              <a:rPr lang="hu-HU" dirty="0" smtClean="0"/>
              <a:t>NEM FELTÉTEL, hogy az adóalanynak bejelentett tevékenysége legyen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11030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>
                <a:solidFill>
                  <a:srgbClr val="C00000"/>
                </a:solidFill>
              </a:rPr>
              <a:t>VÁLASZTÁSON ALAPULÓ ADÓKÖTELEZETTSÉG FORDÍTOTT 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smtClean="0"/>
              <a:t>A személyi feltételek megléte esetén fordított adózást kell alkalmazni a 142.§ (1) bekezdés a), e), f) és g) pontja szerinti esetekben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Személyi feltétel: </a:t>
            </a:r>
            <a:r>
              <a:rPr lang="hu-HU" dirty="0" smtClean="0"/>
              <a:t>a felek mindegyike</a:t>
            </a:r>
          </a:p>
          <a:p>
            <a:pPr algn="just"/>
            <a:r>
              <a:rPr lang="hu-HU" dirty="0"/>
              <a:t>b</a:t>
            </a:r>
            <a:r>
              <a:rPr lang="hu-HU" dirty="0" smtClean="0"/>
              <a:t>elföldön nyilvántartásba vett adóalany és</a:t>
            </a:r>
          </a:p>
          <a:p>
            <a:pPr algn="just"/>
            <a:r>
              <a:rPr lang="hu-HU" dirty="0"/>
              <a:t>o</a:t>
            </a:r>
            <a:r>
              <a:rPr lang="hu-HU" dirty="0" smtClean="0"/>
              <a:t>lyan legyen a jogállása, hogy tőle az adófizetés követelhető legyen.</a:t>
            </a:r>
          </a:p>
          <a:p>
            <a:pPr marL="0" indent="0" algn="just">
              <a:buNone/>
            </a:pPr>
            <a:r>
              <a:rPr lang="hu-HU" dirty="0" smtClean="0"/>
              <a:t>Az EVA alany is ilyen személy, akár értékesítőként, akár vevőként jár el.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523756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ADÓKÖTELEZETTSÉG  ÉS A FORDÍTOTT </a:t>
            </a:r>
            <a:r>
              <a:rPr lang="hu-HU" altLang="hu-HU" sz="3600" b="1" dirty="0">
                <a:solidFill>
                  <a:srgbClr val="C00000"/>
                </a:solidFill>
              </a:rPr>
              <a:t>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142.§ (1) bekezdés</a:t>
            </a:r>
          </a:p>
          <a:p>
            <a:pPr marL="514350" indent="-514350">
              <a:buAutoNum type="alphaLcParenR"/>
            </a:pPr>
            <a:r>
              <a:rPr lang="hu-HU" dirty="0" smtClean="0"/>
              <a:t>pont: 10.§ d) pont szerinti termékértékesítés</a:t>
            </a:r>
          </a:p>
          <a:p>
            <a:pPr marL="1527175" indent="-1527175" algn="just">
              <a:buNone/>
            </a:pPr>
            <a:r>
              <a:rPr lang="hu-HU" dirty="0" smtClean="0"/>
              <a:t>e) pont: a 86.§ (1) </a:t>
            </a:r>
            <a:r>
              <a:rPr lang="hu-HU" dirty="0" err="1" smtClean="0"/>
              <a:t>bek</a:t>
            </a:r>
            <a:r>
              <a:rPr lang="hu-HU" dirty="0" smtClean="0"/>
              <a:t>. j) és k) pontja szerinti mentes értékesítés, ha arra az adóalany adókötelezettséget választott.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63646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hu-HU" altLang="hu-HU" sz="3600" b="1" dirty="0">
                <a:solidFill>
                  <a:srgbClr val="C00000"/>
                </a:solidFill>
              </a:rPr>
              <a:t>ADÓKÖTELEZETTSÉG  ÉS A FORDÍTOTT 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142.§ (1) </a:t>
            </a:r>
            <a:r>
              <a:rPr lang="hu-HU" dirty="0" err="1" smtClean="0"/>
              <a:t>bek</a:t>
            </a:r>
            <a:r>
              <a:rPr lang="hu-HU" dirty="0" smtClean="0"/>
              <a:t>.</a:t>
            </a:r>
          </a:p>
          <a:p>
            <a:pPr marL="1339850" indent="-1339850" algn="just">
              <a:buNone/>
            </a:pPr>
            <a:r>
              <a:rPr lang="hu-HU" dirty="0" smtClean="0"/>
              <a:t>f) pont: az adós és hitelező, valamint az adós és a hitelező által kijelölt harmadik személy viszonylatában olyan termék értékesítése, amely dologi biztosítékként lejárt követelés kielégítésének érvényesítésére irányul </a:t>
            </a:r>
          </a:p>
          <a:p>
            <a:pPr marL="0" indent="0" algn="just">
              <a:buNone/>
            </a:pPr>
            <a:r>
              <a:rPr lang="hu-HU" dirty="0" smtClean="0"/>
              <a:t>(Kötelezően adóköteles „új” ingatlan is lehet)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4800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>
                <a:solidFill>
                  <a:srgbClr val="C00000"/>
                </a:solidFill>
              </a:rPr>
              <a:t>ADÓKÖTELEZETTSÉG  ÉS A FORDÍTOTT 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142.§ (1) </a:t>
            </a:r>
            <a:r>
              <a:rPr lang="hu-HU" dirty="0" err="1" smtClean="0"/>
              <a:t>bek</a:t>
            </a:r>
            <a:r>
              <a:rPr lang="hu-HU" dirty="0" smtClean="0"/>
              <a:t>.</a:t>
            </a:r>
          </a:p>
          <a:p>
            <a:pPr marL="1339850" indent="-1339850" algn="just">
              <a:buNone/>
            </a:pPr>
            <a:r>
              <a:rPr lang="hu-HU" dirty="0" smtClean="0"/>
              <a:t>g) pont: a vállalkozásban tárgyi eszközként használt termék értékesítése, valamint egyéb, a teljesítésekor a szokásos piaci árat tekintve 100 000 forintnak megfelelő pénzösszeget meghaladó termékértékesítés, szolgáltatásnyújtás esetében, ha a teljesítésre kötelezett adóalany felszámolási vagy bármely más, fizetésképtelenségét jogerősen megállapító eljáráshatálya alatt áll;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8417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INGATLANÉRTÉKESÍTÉS</a:t>
            </a:r>
            <a:br>
              <a:rPr lang="hu-HU" altLang="hu-HU" sz="3600" b="1" dirty="0" smtClean="0">
                <a:solidFill>
                  <a:srgbClr val="C00000"/>
                </a:solidFill>
              </a:rPr>
            </a:br>
            <a:r>
              <a:rPr lang="hu-HU" altLang="hu-HU" sz="3600" dirty="0" smtClean="0">
                <a:solidFill>
                  <a:srgbClr val="0070C0"/>
                </a:solidFill>
              </a:rPr>
              <a:t>[Áfa </a:t>
            </a:r>
            <a:r>
              <a:rPr lang="hu-HU" altLang="hu-HU" sz="3600" dirty="0">
                <a:solidFill>
                  <a:srgbClr val="0070C0"/>
                </a:solidFill>
              </a:rPr>
              <a:t>tv. </a:t>
            </a:r>
            <a:r>
              <a:rPr lang="hu-HU" altLang="hu-HU" sz="3600" dirty="0" smtClean="0">
                <a:solidFill>
                  <a:srgbClr val="0070C0"/>
                </a:solidFill>
              </a:rPr>
              <a:t>9</a:t>
            </a:r>
            <a:r>
              <a:rPr lang="hu-HU" altLang="hu-HU" sz="3600" dirty="0">
                <a:solidFill>
                  <a:srgbClr val="0070C0"/>
                </a:solidFill>
              </a:rPr>
              <a:t>.§ </a:t>
            </a:r>
            <a:r>
              <a:rPr lang="hu-HU" altLang="hu-HU" sz="3600" dirty="0" smtClean="0">
                <a:solidFill>
                  <a:srgbClr val="0070C0"/>
                </a:solidFill>
              </a:rPr>
              <a:t>(1) </a:t>
            </a:r>
            <a:r>
              <a:rPr lang="hu-HU" altLang="hu-HU" sz="36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3600" dirty="0" smtClean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Termékértékesítés</a:t>
            </a:r>
          </a:p>
          <a:p>
            <a:pPr marL="0" indent="0" algn="just">
              <a:buNone/>
            </a:pPr>
            <a:r>
              <a:rPr lang="hu-HU" b="1" dirty="0" smtClean="0"/>
              <a:t>9.§ (1) </a:t>
            </a:r>
            <a:r>
              <a:rPr lang="hu-HU" b="1" dirty="0" err="1" smtClean="0"/>
              <a:t>bek</a:t>
            </a:r>
            <a:r>
              <a:rPr lang="hu-HU" dirty="0" smtClean="0"/>
              <a:t>. Termékértékesítése: birtokba vehető dolog átengedése, amely az átvevőt tulajdonosként való rendelkezésre jogosítja, vagy bármely más, a birtokba vehető dolog szerzése szempontjából ilyen joghatást eredményező ügylet.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83622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FORDÍTOTT </a:t>
            </a:r>
            <a:r>
              <a:rPr lang="hu-HU" altLang="hu-HU" b="1" dirty="0">
                <a:solidFill>
                  <a:srgbClr val="C00000"/>
                </a:solidFill>
              </a:rPr>
              <a:t>ADÓZÁS </a:t>
            </a:r>
            <a:br>
              <a:rPr lang="hu-HU" alt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SZÁMLÁZÁS, ELŐLEG SZÁMLÁZÁSA</a:t>
            </a:r>
          </a:p>
          <a:p>
            <a:pPr algn="just"/>
            <a:r>
              <a:rPr lang="hu-HU" dirty="0" smtClean="0"/>
              <a:t>A SZÁMLA ADATTARTALMA (TELJESÍTÉS IDŐPONTJA, VEVŐ ADÓSZÁMA, „FORDÍTOTT ADÓZÁS” KIFEJEZÉS) </a:t>
            </a:r>
          </a:p>
          <a:p>
            <a:pPr algn="just"/>
            <a:r>
              <a:rPr lang="hu-HU" dirty="0" smtClean="0"/>
              <a:t>FIZETÉSI KÖTELEZETTSÉG KELETKEZÉSE AZ ÁFA TV. 60.§ ALAPJÁN</a:t>
            </a:r>
          </a:p>
          <a:p>
            <a:pPr algn="just"/>
            <a:r>
              <a:rPr lang="hu-HU" dirty="0" smtClean="0"/>
              <a:t>ELŐLEG NEM KELETKEZTET FIZETÉSI KÖTELEZETTSÉGET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9764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ALANYI ADÓMENTES ADÓALANY ÉS AZ INGATLANÉRTÉKESÍTÉS </a:t>
            </a:r>
            <a:r>
              <a:rPr lang="hu-HU" altLang="hu-HU" b="1" dirty="0">
                <a:solidFill>
                  <a:srgbClr val="C00000"/>
                </a:solidFill>
              </a:rPr>
              <a:t/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XIII. fejezet]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NEM JÁRHAT EL ALANYI ADÓMENTES MINŐSÉGÉBEN </a:t>
            </a:r>
          </a:p>
          <a:p>
            <a:pPr algn="just"/>
            <a:r>
              <a:rPr lang="hu-HU" dirty="0" smtClean="0"/>
              <a:t>Az „új” ingatlan értékesítése során</a:t>
            </a:r>
          </a:p>
          <a:p>
            <a:pPr algn="just"/>
            <a:r>
              <a:rPr lang="hu-HU" dirty="0" smtClean="0"/>
              <a:t>A tárgyi eszközként használt ingatlan értékesítése során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9835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 BÉRBEADÁS</a:t>
            </a:r>
            <a:br>
              <a:rPr lang="hu-HU" altLang="hu-HU" b="1" dirty="0" smtClean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</a:t>
            </a:r>
            <a:r>
              <a:rPr lang="hu-HU" altLang="hu-HU" dirty="0" smtClean="0">
                <a:solidFill>
                  <a:srgbClr val="0070C0"/>
                </a:solidFill>
              </a:rPr>
              <a:t>259.§ 4. pont]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Bérbeadás, bérbevétel fogalma: </a:t>
            </a:r>
            <a:r>
              <a:rPr lang="hu-HU" dirty="0" smtClean="0"/>
              <a:t>a bérleti szerződésen alapuló jogviszony mellett minden olyan egyéb jogviszony is, amelynek tartama alatt a jogosult az ellenérték egészét vagy túlnyomó részét a termék időleges használatáért téríti vagy téríteni köteles a kötelezettnek.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30342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rgbClr val="C00000"/>
                </a:solidFill>
              </a:rPr>
              <a:t>INGATLAN BÉRBEADÁS</a:t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86.§ (1) </a:t>
            </a:r>
            <a:r>
              <a:rPr lang="hu-HU" altLang="hu-HU" dirty="0" err="1" smtClean="0">
                <a:solidFill>
                  <a:srgbClr val="0070C0"/>
                </a:solidFill>
              </a:rPr>
              <a:t>bek</a:t>
            </a:r>
            <a:r>
              <a:rPr lang="hu-HU" altLang="hu-HU" dirty="0" smtClean="0">
                <a:solidFill>
                  <a:srgbClr val="0070C0"/>
                </a:solidFill>
              </a:rPr>
              <a:t>. l) pont, (2) </a:t>
            </a:r>
            <a:r>
              <a:rPr lang="hu-HU" altLang="hu-HU" dirty="0" err="1" smtClean="0">
                <a:solidFill>
                  <a:srgbClr val="0070C0"/>
                </a:solidFill>
              </a:rPr>
              <a:t>bek</a:t>
            </a:r>
            <a:r>
              <a:rPr lang="hu-HU" altLang="hu-HU" dirty="0" smtClean="0">
                <a:solidFill>
                  <a:srgbClr val="0070C0"/>
                </a:solidFill>
              </a:rPr>
              <a:t>.]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INGATLAN BÉRBEADÁS ADÓMENTES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KÖTELEZŐEN ADÓKÖTELES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kereskedelmi szálláshely szolgáltatás</a:t>
            </a:r>
          </a:p>
          <a:p>
            <a:pPr marL="0" indent="0">
              <a:buNone/>
            </a:pPr>
            <a:r>
              <a:rPr lang="hu-HU" dirty="0" smtClean="0"/>
              <a:t>	- közlekedési eszköz elhelyezésének, 		  parkolásának biztosítását szolgáló bérbeadás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ingatlannal tartósan összekötött gép, egyéb 	  berendezés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széf bérbeadás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9548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rgbClr val="C00000"/>
                </a:solidFill>
              </a:rPr>
              <a:t>INGATLAN BÉRBEADÁS</a:t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88.§]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dirty="0" smtClean="0"/>
              <a:t>AZ ADÓMENTES BÉRBEADÁSRA ADÓKÖTELE-ZETTSÉG VÁLASZTHATÓ </a:t>
            </a:r>
          </a:p>
          <a:p>
            <a:pPr marL="0" indent="0" algn="just">
              <a:buNone/>
            </a:pPr>
            <a:r>
              <a:rPr lang="hu-HU" dirty="0"/>
              <a:t>	</a:t>
            </a:r>
            <a:r>
              <a:rPr lang="hu-HU" dirty="0" smtClean="0"/>
              <a:t>-   valamennyi ingatlan bérbeadása</a:t>
            </a:r>
          </a:p>
          <a:p>
            <a:pPr marL="0" indent="0" algn="just">
              <a:buNone/>
            </a:pPr>
            <a:r>
              <a:rPr lang="hu-HU" dirty="0"/>
              <a:t>	</a:t>
            </a:r>
            <a:r>
              <a:rPr lang="hu-HU" dirty="0" smtClean="0"/>
              <a:t>- csak a lakóingatlannak nem minősülő 	    ingatlan bérbeadása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dirty="0" smtClean="0"/>
              <a:t>5 évre szól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dirty="0" smtClean="0"/>
              <a:t>Évközben is bejelenthető, nem feltétel a tevékenységi kör be legyen jelentve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97634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solidFill>
                  <a:srgbClr val="C00000"/>
                </a:solidFill>
              </a:rPr>
              <a:t>FIZETÉSI KÖTELEZETTSÉG KELETKEZÉSÉNEK IDŐPONTJA </a:t>
            </a:r>
            <a:br>
              <a:rPr lang="hu-HU" sz="3600" b="1" dirty="0" smtClean="0">
                <a:solidFill>
                  <a:srgbClr val="C00000"/>
                </a:solidFill>
              </a:rPr>
            </a:br>
            <a:r>
              <a:rPr lang="hu-HU" sz="3600" dirty="0" smtClean="0">
                <a:solidFill>
                  <a:srgbClr val="0070C0"/>
                </a:solidFill>
              </a:rPr>
              <a:t>[Áfa tv. 58.§ (1) </a:t>
            </a:r>
            <a:r>
              <a:rPr lang="hu-HU" sz="3600" dirty="0" err="1" smtClean="0">
                <a:solidFill>
                  <a:srgbClr val="0070C0"/>
                </a:solidFill>
              </a:rPr>
              <a:t>bek</a:t>
            </a:r>
            <a:r>
              <a:rPr lang="hu-HU" sz="3600" dirty="0" smtClean="0">
                <a:solidFill>
                  <a:srgbClr val="0070C0"/>
                </a:solidFill>
              </a:rPr>
              <a:t>.]</a:t>
            </a:r>
            <a:endParaRPr lang="hu-HU" sz="36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dirty="0" smtClean="0">
                <a:solidFill>
                  <a:srgbClr val="FF0000"/>
                </a:solidFill>
              </a:rPr>
              <a:t>FŐSZABÁLY:</a:t>
            </a:r>
          </a:p>
          <a:p>
            <a:pPr marL="0" indent="0" algn="just">
              <a:buNone/>
            </a:pPr>
            <a:r>
              <a:rPr lang="hu-HU" sz="2800" dirty="0" smtClean="0"/>
              <a:t>Amennyiben a felek a termékértékesítés, szolgáltatásnyújtás során időszakonkénti elszámolásban vagy fizetésben állapodtak meg, vagy a termékértékesítés, szolgáltatásnyújtás ellenértékét meghatározott időszakra állapítják meg, </a:t>
            </a:r>
            <a:r>
              <a:rPr lang="hu-HU" sz="2800" b="1" dirty="0" smtClean="0"/>
              <a:t>teljesítés az</a:t>
            </a:r>
            <a:r>
              <a:rPr lang="hu-HU" sz="2800" dirty="0" smtClean="0"/>
              <a:t> elszámolással vagy fizetéssel </a:t>
            </a:r>
            <a:r>
              <a:rPr lang="hu-HU" sz="2800" b="1" dirty="0" smtClean="0"/>
              <a:t>érintett időszak utolsó napja. </a:t>
            </a:r>
            <a:endParaRPr lang="hu-HU" sz="2800" dirty="0" smtClean="0"/>
          </a:p>
          <a:p>
            <a:pPr marL="0" indent="0"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 </a:t>
            </a:r>
            <a:endParaRPr lang="hu-H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45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solidFill>
                  <a:srgbClr val="C00000"/>
                </a:solidFill>
              </a:rPr>
              <a:t>FIZETÉSI KÖTELEZETTSÉG KELETKEZÉSÉNEK IDŐPONTJA II.</a:t>
            </a:r>
            <a:br>
              <a:rPr lang="hu-HU" sz="3600" b="1" dirty="0" smtClean="0">
                <a:solidFill>
                  <a:srgbClr val="C00000"/>
                </a:solidFill>
              </a:rPr>
            </a:br>
            <a:r>
              <a:rPr lang="hu-HU" sz="3600" dirty="0" smtClean="0">
                <a:solidFill>
                  <a:srgbClr val="0070C0"/>
                </a:solidFill>
              </a:rPr>
              <a:t>[Áfa tv. 58.§ (1a) </a:t>
            </a:r>
            <a:r>
              <a:rPr lang="hu-HU" sz="3600" dirty="0" err="1" smtClean="0">
                <a:solidFill>
                  <a:srgbClr val="0070C0"/>
                </a:solidFill>
              </a:rPr>
              <a:t>bek</a:t>
            </a:r>
            <a:r>
              <a:rPr lang="hu-HU" sz="3600" dirty="0" smtClean="0">
                <a:solidFill>
                  <a:srgbClr val="0070C0"/>
                </a:solidFill>
              </a:rPr>
              <a:t>. a.) pont]</a:t>
            </a:r>
            <a:endParaRPr lang="hu-HU" sz="36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smtClean="0">
                <a:solidFill>
                  <a:srgbClr val="FF0000"/>
                </a:solidFill>
              </a:rPr>
              <a:t>ELTÉRŐ SZABÁLY: </a:t>
            </a:r>
          </a:p>
          <a:p>
            <a:pPr marL="0" indent="0">
              <a:buNone/>
            </a:pPr>
            <a:endParaRPr lang="hu-HU" sz="2800" b="1" smtClean="0"/>
          </a:p>
          <a:p>
            <a:r>
              <a:rPr lang="hu-HU" sz="2800" smtClean="0"/>
              <a:t>Számla vagy nyugta kibocsátás időpontja, ha </a:t>
            </a:r>
          </a:p>
          <a:p>
            <a:pPr marL="0" indent="0">
              <a:buNone/>
            </a:pPr>
            <a:r>
              <a:rPr lang="hu-HU" sz="2800" smtClean="0"/>
              <a:t>	- az ellenérték megtérítésének esedékessége és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- a számla (nyugta) kibocsátásának időpontja </a:t>
            </a:r>
          </a:p>
          <a:p>
            <a:pPr marL="0" indent="0">
              <a:buNone/>
            </a:pPr>
            <a:r>
              <a:rPr lang="hu-HU" sz="2800"/>
              <a:t>m</a:t>
            </a:r>
            <a:r>
              <a:rPr lang="hu-HU" sz="2800" smtClean="0"/>
              <a:t>egelőzi az időszak utolsó napját. </a:t>
            </a: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396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solidFill>
                  <a:srgbClr val="C00000"/>
                </a:solidFill>
              </a:rPr>
              <a:t>FIZETÉSI KÖTELEZETTSÉG KELETKEZÉSÉNEK IDŐPONTJA III.</a:t>
            </a:r>
            <a:br>
              <a:rPr lang="hu-HU" sz="3600" b="1" dirty="0" smtClean="0">
                <a:solidFill>
                  <a:srgbClr val="C00000"/>
                </a:solidFill>
              </a:rPr>
            </a:br>
            <a:r>
              <a:rPr lang="hu-HU" sz="3600" dirty="0" smtClean="0">
                <a:solidFill>
                  <a:srgbClr val="0070C0"/>
                </a:solidFill>
              </a:rPr>
              <a:t>[Áfa tv. 58.§ (1a) </a:t>
            </a:r>
            <a:r>
              <a:rPr lang="hu-HU" sz="3600" dirty="0" err="1" smtClean="0">
                <a:solidFill>
                  <a:srgbClr val="0070C0"/>
                </a:solidFill>
              </a:rPr>
              <a:t>bek</a:t>
            </a:r>
            <a:r>
              <a:rPr lang="hu-HU" sz="3600" dirty="0" smtClean="0">
                <a:solidFill>
                  <a:srgbClr val="0070C0"/>
                </a:solidFill>
              </a:rPr>
              <a:t>. b.) pont]</a:t>
            </a:r>
            <a:endParaRPr lang="hu-HU" sz="36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800" b="1" dirty="0" smtClean="0">
                <a:solidFill>
                  <a:srgbClr val="FF0000"/>
                </a:solidFill>
              </a:rPr>
              <a:t>ELTÉRŐ SZABÁLY: </a:t>
            </a:r>
          </a:p>
          <a:p>
            <a:r>
              <a:rPr lang="hu-HU" sz="2800" dirty="0" smtClean="0"/>
              <a:t>Esedékesség időpontja, de legkésőbb az időszak utolsó napját követő 60. nap, ha </a:t>
            </a:r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- az ellenérték megtérítésének esedékessége az érintett időszak utolsó napját követő időszakra esik.</a:t>
            </a:r>
          </a:p>
          <a:p>
            <a:pPr marL="0" indent="0">
              <a:buNone/>
            </a:pPr>
            <a:r>
              <a:rPr lang="hu-HU" sz="2800" b="1" dirty="0" smtClean="0"/>
              <a:t>HATÁLYBA LÉPÉS </a:t>
            </a:r>
            <a:r>
              <a:rPr lang="hu-HU" sz="2800" dirty="0" smtClean="0"/>
              <a:t>IDŐPONTJA:  </a:t>
            </a:r>
            <a:r>
              <a:rPr lang="hu-HU" sz="2800" b="1" dirty="0" smtClean="0"/>
              <a:t>2016. január 01. </a:t>
            </a:r>
          </a:p>
          <a:p>
            <a:pPr marL="0" indent="0">
              <a:buNone/>
            </a:pPr>
            <a:r>
              <a:rPr lang="hu-HU" sz="2800" dirty="0" smtClean="0"/>
              <a:t>			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53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INGATLAN, MINT TÁRGYI ESZKÖZ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SAJÁT VÁLLALKOZÁSBAN MEGVALÓSÍTOTT BERUHÁZÁS [Áfa tv. 11.§ (2) </a:t>
            </a:r>
            <a:r>
              <a:rPr lang="hu-HU" sz="2400" dirty="0" err="1" smtClean="0"/>
              <a:t>bek</a:t>
            </a:r>
            <a:r>
              <a:rPr lang="hu-HU" sz="2400" dirty="0" smtClean="0"/>
              <a:t>. a) pont; 120.§ (1) </a:t>
            </a:r>
            <a:r>
              <a:rPr lang="hu-HU" sz="2400" dirty="0" err="1" smtClean="0"/>
              <a:t>bek</a:t>
            </a:r>
            <a:r>
              <a:rPr lang="hu-HU" sz="2400" dirty="0" smtClean="0"/>
              <a:t>., 134.§ (1) </a:t>
            </a:r>
            <a:r>
              <a:rPr lang="hu-HU" sz="2400" dirty="0" err="1" smtClean="0"/>
              <a:t>bek</a:t>
            </a:r>
            <a:r>
              <a:rPr lang="hu-HU" sz="2400" dirty="0" smtClean="0"/>
              <a:t>.]</a:t>
            </a:r>
          </a:p>
          <a:p>
            <a:r>
              <a:rPr lang="hu-HU" sz="2400" dirty="0" smtClean="0"/>
              <a:t>TÁRGYI ESZKÖZ FOGALMA</a:t>
            </a:r>
          </a:p>
          <a:p>
            <a:r>
              <a:rPr lang="hu-HU" sz="2400" dirty="0" smtClean="0"/>
              <a:t>AZ ÚN. FIGYELÉSI IDŐSZAK ÉS A LEVONÁSI JOGOT BEFOLYÁSOLÓ TÉNYEZŐK VÁLTOZÁSA MIATTI KORREKCIÓ AZ ÁFA TV. 135.§-A ALAPJÁN</a:t>
            </a:r>
          </a:p>
          <a:p>
            <a:r>
              <a:rPr lang="hu-HU" sz="2400" dirty="0" smtClean="0"/>
              <a:t>AZ ÁFA TV. 136.§ SZABÁLYA</a:t>
            </a:r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895543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 ÉS EGYES ELJÁRÁSI SZABÁLYOK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SOROZAT JELLEGŰ ÉRTÉKESÍTÉS MIATTI ADÓALANYISÁG KELETKEZÉSE</a:t>
            </a:r>
          </a:p>
          <a:p>
            <a:pPr algn="just"/>
            <a:r>
              <a:rPr lang="hu-HU" dirty="0" smtClean="0"/>
              <a:t>INGATLAN BÉRBEADÁS MIATT MIKOR NEM KÖTELEZŐ ADÓSZÁMOT KÉRNI</a:t>
            </a:r>
          </a:p>
          <a:p>
            <a:pPr algn="just"/>
            <a:r>
              <a:rPr lang="hu-HU" dirty="0" smtClean="0"/>
              <a:t>AZ ART. 22.§ (17) BEKEZDÉSE SZERINTI LEHETŐSÉG MIT JELENT? 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3967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INGATLANÉRTÉKESÍTÉS</a:t>
            </a:r>
            <a:br>
              <a:rPr lang="hu-HU" altLang="hu-HU" b="1" dirty="0" smtClean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</a:t>
            </a:r>
            <a:r>
              <a:rPr lang="hu-HU" altLang="hu-HU" dirty="0" smtClean="0">
                <a:solidFill>
                  <a:srgbClr val="0070C0"/>
                </a:solidFill>
              </a:rPr>
              <a:t>10.§ a)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hu-HU" b="1" dirty="0" smtClean="0"/>
              <a:t>10.§ a.) </a:t>
            </a:r>
            <a:r>
              <a:rPr lang="hu-HU" dirty="0" err="1" smtClean="0"/>
              <a:t>a</a:t>
            </a:r>
            <a:r>
              <a:rPr lang="hu-HU" dirty="0" smtClean="0"/>
              <a:t> termék birtokbaadása olyan ügylet alapján, amely a termék határozott időre szóló bérbeadásáról vagy részletvételéről azzal a kikötéssel rendelkezik, hogy a jogosult a tulajdonjogot legkésőbb a határozott idő lejártával, illetőleg az ellenérték maradéktalan megtérítésével megszerzi.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83061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hu-HU" altLang="hu-HU" smtClean="0"/>
          </a:p>
          <a:p>
            <a:pPr algn="ctr" eaLnBrk="1" hangingPunct="1">
              <a:buFontTx/>
              <a:buNone/>
            </a:pPr>
            <a:endParaRPr lang="hu-HU" altLang="hu-HU" smtClean="0"/>
          </a:p>
          <a:p>
            <a:pPr algn="ctr" eaLnBrk="1" hangingPunct="1">
              <a:buFontTx/>
              <a:buNone/>
            </a:pPr>
            <a:r>
              <a:rPr lang="hu-HU" altLang="hu-HU" b="1" smtClean="0">
                <a:solidFill>
                  <a:srgbClr val="000099"/>
                </a:solidFill>
              </a:rPr>
              <a:t>KÖSZÖNÖM A FIGYELMET!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40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929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INGATLANÉRTÉKESÍTÉS </a:t>
            </a:r>
            <a:br>
              <a:rPr lang="hu-HU" altLang="hu-HU" b="1" dirty="0" smtClean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</a:t>
            </a:r>
            <a:r>
              <a:rPr lang="hu-HU" altLang="hu-HU" dirty="0" smtClean="0">
                <a:solidFill>
                  <a:srgbClr val="0070C0"/>
                </a:solidFill>
              </a:rPr>
              <a:t>10.§ d)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b="1" dirty="0" smtClean="0"/>
              <a:t>10.§ d) </a:t>
            </a:r>
            <a:r>
              <a:rPr lang="hu-HU" dirty="0" smtClean="0"/>
              <a:t>az építési-szerelési munkával létrehozott, az ingatlan-nyilvántartásban bejegyzendő ingatlan átadása a jogosultnak, még abban az esetben is, ha a teljesítéshez szükséges anyagokat és egyéb termékeket a jogosult bocsátotta rendelkezésre.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246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r>
              <a:rPr lang="hu-HU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b="1" dirty="0">
                <a:solidFill>
                  <a:srgbClr val="C00000"/>
                </a:solidFill>
              </a:rPr>
              <a:t>KÖTELEZŐEN ADÓKÖTELES</a:t>
            </a:r>
            <a:br>
              <a:rPr 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86.§ (1) </a:t>
            </a:r>
            <a:r>
              <a:rPr lang="hu-HU" altLang="hu-HU" dirty="0" err="1">
                <a:solidFill>
                  <a:srgbClr val="0070C0"/>
                </a:solidFill>
              </a:rPr>
              <a:t>bek</a:t>
            </a:r>
            <a:r>
              <a:rPr lang="hu-HU" altLang="hu-HU" dirty="0">
                <a:solidFill>
                  <a:srgbClr val="0070C0"/>
                </a:solidFill>
              </a:rPr>
              <a:t>. j</a:t>
            </a:r>
            <a:r>
              <a:rPr lang="hu-HU" altLang="hu-HU" dirty="0" smtClean="0">
                <a:solidFill>
                  <a:srgbClr val="0070C0"/>
                </a:solidFill>
              </a:rPr>
              <a:t>.)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j) a beépített (ingatlanrész) és az ehhez tartozó földrészlet értékesítése, ha ja) első rendeltetésszerű használatba vétele még nem történt meg; vagy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74085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sz="3800" b="1" dirty="0" smtClean="0">
                <a:solidFill>
                  <a:srgbClr val="C00000"/>
                </a:solidFill>
              </a:rPr>
              <a:t/>
            </a:r>
            <a:br>
              <a:rPr lang="hu-HU" sz="3800" b="1" dirty="0" smtClean="0">
                <a:solidFill>
                  <a:srgbClr val="C00000"/>
                </a:solidFill>
              </a:rPr>
            </a:br>
            <a:r>
              <a:rPr lang="hu-HU" sz="3800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sz="3800" b="1" dirty="0">
                <a:solidFill>
                  <a:srgbClr val="C00000"/>
                </a:solidFill>
              </a:rPr>
              <a:t>KÖTELEZŐEN ADÓKÖTELES</a:t>
            </a:r>
            <a:br>
              <a:rPr lang="hu-HU" sz="3800" b="1" dirty="0">
                <a:solidFill>
                  <a:srgbClr val="C00000"/>
                </a:solidFill>
              </a:rPr>
            </a:br>
            <a:r>
              <a:rPr lang="hu-HU" altLang="hu-HU" sz="3800" dirty="0">
                <a:solidFill>
                  <a:srgbClr val="0070C0"/>
                </a:solidFill>
              </a:rPr>
              <a:t>[Áfa tv. 86.§ (1) </a:t>
            </a:r>
            <a:r>
              <a:rPr lang="hu-HU" altLang="hu-HU" sz="3800" dirty="0" err="1">
                <a:solidFill>
                  <a:srgbClr val="0070C0"/>
                </a:solidFill>
              </a:rPr>
              <a:t>bek</a:t>
            </a:r>
            <a:r>
              <a:rPr lang="hu-HU" altLang="hu-HU" sz="3800" dirty="0">
                <a:solidFill>
                  <a:srgbClr val="0070C0"/>
                </a:solidFill>
              </a:rPr>
              <a:t>. j.) pont]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err="1"/>
              <a:t>j</a:t>
            </a:r>
            <a:r>
              <a:rPr lang="hu-HU" dirty="0" err="1" smtClean="0"/>
              <a:t>b</a:t>
            </a:r>
            <a:r>
              <a:rPr lang="hu-HU" dirty="0" smtClean="0"/>
              <a:t>) első rendeltetésszerű használatba vétele megtörtént, de az arra jogosító hatósági engedély jogerőre emelkedése vagy használatbavétel-tudomásulvételi eljárás esetén a használatbavétel elhallgatással történő tudomásulvétele és az értékesítés között még nem telt el 2 év, vagy beépítése az épített környezet alakításáról és védelméről szóló törvény szerinti egyszerű bejelentés alapján valósult meg és a bejelentés tényét igazoló hatósági bizonyítvány kiállítása és az értékesítés között még nem telt el 2 év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4069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4200" b="1" dirty="0" smtClean="0">
                <a:solidFill>
                  <a:srgbClr val="C00000"/>
                </a:solidFill>
              </a:rPr>
              <a:t>INGATLANÉRTÉKESÍTÉS KÖTELEZŐEN ADÓKÖTELES</a:t>
            </a:r>
            <a:br>
              <a:rPr lang="hu-HU" sz="4200" b="1" dirty="0" smtClean="0">
                <a:solidFill>
                  <a:srgbClr val="C00000"/>
                </a:solidFill>
              </a:rPr>
            </a:br>
            <a:r>
              <a:rPr lang="hu-HU" altLang="hu-HU" sz="4200" dirty="0">
                <a:solidFill>
                  <a:srgbClr val="0070C0"/>
                </a:solidFill>
              </a:rPr>
              <a:t>[Áfa tv. </a:t>
            </a:r>
            <a:r>
              <a:rPr lang="hu-HU" altLang="hu-HU" sz="4200" dirty="0" smtClean="0">
                <a:solidFill>
                  <a:srgbClr val="0070C0"/>
                </a:solidFill>
              </a:rPr>
              <a:t>86.§ (1) </a:t>
            </a:r>
            <a:r>
              <a:rPr lang="hu-HU" altLang="hu-HU" sz="42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4200" dirty="0" smtClean="0">
                <a:solidFill>
                  <a:srgbClr val="0070C0"/>
                </a:solidFill>
              </a:rPr>
              <a:t>. </a:t>
            </a:r>
            <a:r>
              <a:rPr lang="hu-HU" altLang="hu-HU" sz="4200" dirty="0">
                <a:solidFill>
                  <a:srgbClr val="0070C0"/>
                </a:solidFill>
              </a:rPr>
              <a:t>k</a:t>
            </a:r>
            <a:r>
              <a:rPr lang="hu-HU" altLang="hu-HU" sz="4200" dirty="0" smtClean="0">
                <a:solidFill>
                  <a:srgbClr val="0070C0"/>
                </a:solidFill>
              </a:rPr>
              <a:t>.) </a:t>
            </a:r>
            <a:r>
              <a:rPr lang="hu-HU" altLang="hu-HU" sz="4200" dirty="0">
                <a:solidFill>
                  <a:srgbClr val="0070C0"/>
                </a:solidFill>
              </a:rPr>
              <a:t>pont]</a:t>
            </a:r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endParaRPr lang="hu-HU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86.§ (1) </a:t>
            </a:r>
            <a:r>
              <a:rPr lang="hu-HU" dirty="0" err="1" smtClean="0"/>
              <a:t>bek</a:t>
            </a:r>
            <a:r>
              <a:rPr lang="hu-HU" dirty="0" smtClean="0"/>
              <a:t>. </a:t>
            </a:r>
            <a:r>
              <a:rPr lang="hu-HU" dirty="0"/>
              <a:t>k</a:t>
            </a:r>
            <a:r>
              <a:rPr lang="hu-HU" dirty="0" smtClean="0"/>
              <a:t>.) pont: Építési telek (telekrész) értékesítése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6353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r>
              <a:rPr lang="hu-HU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b="1" dirty="0">
                <a:solidFill>
                  <a:srgbClr val="C00000"/>
                </a:solidFill>
              </a:rPr>
              <a:t>KÖTELEZŐEN ADÓKÖTELES</a:t>
            </a:r>
            <a:br>
              <a:rPr 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259.§ 7.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Építési telek: </a:t>
            </a:r>
            <a:r>
              <a:rPr lang="hu-HU" dirty="0" smtClean="0"/>
              <a:t>az olyan</a:t>
            </a:r>
          </a:p>
          <a:p>
            <a:pPr marL="0" indent="0" algn="just">
              <a:buNone/>
            </a:pPr>
            <a:r>
              <a:rPr lang="hu-HU" dirty="0" smtClean="0"/>
              <a:t>a) telek, amely beépítésre szánt területen fekszik, az építési szabályoknak megfelelően kialakított, a közterületnek gépjármű-közlekedésre alkalmas részéről az adott közterületre vonatkozó jogszabályi előírások szerint, vagy önálló helyrajzi számon útként nyilvántartott magánútról gépjárművel közvetlenül, zöldfelület, illetve termőföld sérelme nélkül megközelíthető, és amelynek a közterülettel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6447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</TotalTime>
  <Words>1263</Words>
  <Application>Microsoft Office PowerPoint</Application>
  <PresentationFormat>Diavetítés a képernyőre (4:3 oldalarány)</PresentationFormat>
  <Paragraphs>184</Paragraphs>
  <Slides>40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40</vt:i4>
      </vt:variant>
    </vt:vector>
  </HeadingPairs>
  <TitlesOfParts>
    <vt:vector size="41" baseType="lpstr">
      <vt:lpstr>Office-téma</vt:lpstr>
      <vt:lpstr> INGATLANNAL KAPCSOLATOS ÁFA SZABÁLYOK  2017. </vt:lpstr>
      <vt:lpstr>INGATLAN ÉRTÉKESÍTÉS </vt:lpstr>
      <vt:lpstr>INGATLANÉRTÉKESÍTÉS [Áfa tv. 9.§ (1) bek.]</vt:lpstr>
      <vt:lpstr>INGATLANÉRTÉKESÍTÉS [Áfa tv. 10.§ a) pont]</vt:lpstr>
      <vt:lpstr>INGATLANÉRTÉKESÍTÉS  [Áfa tv. 10.§ d) pont]</vt:lpstr>
      <vt:lpstr> INGATLANÉRTÉKESÍTÉS KÖTELEZŐEN ADÓKÖTELES [Áfa tv. 86.§ (1) bek. j.) pont] </vt:lpstr>
      <vt:lpstr> INGATLANÉRTÉKESÍTÉS KÖTELEZŐEN ADÓKÖTELES [Áfa tv. 86.§ (1) bek. j.) pont] </vt:lpstr>
      <vt:lpstr> INGATLANÉRTÉKESÍTÉS KÖTELEZŐEN ADÓKÖTELES [Áfa tv. 86.§ (1) bek. k.) pont] </vt:lpstr>
      <vt:lpstr> INGATLANÉRTÉKESÍTÉS KÖTELEZŐEN ADÓKÖTELES [Áfa tv. 259.§ 7. pont] </vt:lpstr>
      <vt:lpstr> INGATLANÉRTÉKESÍTÉS KÖTELEZŐEN ADÓKÖTELES [Áfa tv. 259.§ 7. pont] </vt:lpstr>
      <vt:lpstr> ADÓMÉRTÉK [Áfa tv. 82.§, 3. sz. melléklet] </vt:lpstr>
      <vt:lpstr>ADÓMÉRTÉK (Lakás) [Áfa tv. 259.§ 12. pont]</vt:lpstr>
      <vt:lpstr>ADÓMÉRTÉK [Áfa tv. 3. sz. melléklet I.50. és 51. pont]</vt:lpstr>
      <vt:lpstr>ADÓMÉRTÉK (LAKÁS) [Áfa tv. 3. sz. melléklet I.50. és 51. pont]</vt:lpstr>
      <vt:lpstr>ADÓMÉRTÉK (LAKÁS) [Áfa tv. 84.§]</vt:lpstr>
      <vt:lpstr>ADÓMÉRTÉK (LAKÁS)  [Áfa tv. 84.§]</vt:lpstr>
      <vt:lpstr>Példák az adómérték változásra </vt:lpstr>
      <vt:lpstr>Példák az adómérték változásra</vt:lpstr>
      <vt:lpstr>Példák az adómérték változásra</vt:lpstr>
      <vt:lpstr>Példák az adómérték változásra </vt:lpstr>
      <vt:lpstr>INGATLANÉRTÉKESÍTÉS ADÓMENTES   [Áfa tv. 86.§ (1) bek. j.) pont]</vt:lpstr>
      <vt:lpstr> INGATLANÉRTÉKESÍTÉS ADÓMENTES [Áfa tv. 86.§ (1) bek. j.) pont] </vt:lpstr>
      <vt:lpstr>INGATLANÉRTÉKESÍTÉS ADÓMENTES  [Áfa tv. 86.§ (1) bek. k.) pont]</vt:lpstr>
      <vt:lpstr>VÁLASZTÁSON ALAPULÓ ADÓKÖTELEZETTSÉG [Áfa tv. 88.§]</vt:lpstr>
      <vt:lpstr>VÁLASZTÁSON ALAPULÓ ADÓKÖTELEZETTSÉG [Áfa tv. 88.§]</vt:lpstr>
      <vt:lpstr>VÁLASZTÁSON ALAPULÓ ADÓKÖTELEZETTSÉG FORDÍTOTT ADÓZÁS  [Áfa tv. 142.§ (1) bek.]</vt:lpstr>
      <vt:lpstr>ADÓKÖTELEZETTSÉG  ÉS A FORDÍTOTT ADÓZÁS  [Áfa tv. 142.§ (1) bek.]</vt:lpstr>
      <vt:lpstr>ADÓKÖTELEZETTSÉG  ÉS A FORDÍTOTT ADÓZÁS  [Áfa tv. 142.§ (1) bek.]</vt:lpstr>
      <vt:lpstr>ADÓKÖTELEZETTSÉG  ÉS A FORDÍTOTT ADÓZÁS  [Áfa tv. 142.§ (1) bek.]</vt:lpstr>
      <vt:lpstr>FORDÍTOTT ADÓZÁS  </vt:lpstr>
      <vt:lpstr>ALANYI ADÓMENTES ADÓALANY ÉS AZ INGATLANÉRTÉKESÍTÉS  [Áfa tv. XIII. fejezet]</vt:lpstr>
      <vt:lpstr>INGATLAN BÉRBEADÁS [Áfa tv. 259.§ 4. pont]</vt:lpstr>
      <vt:lpstr>INGATLAN BÉRBEADÁS [Áfa tv. 86.§ (1) bek. l) pont, (2) bek.]</vt:lpstr>
      <vt:lpstr>INGATLAN BÉRBEADÁS [Áfa tv. 88.§]</vt:lpstr>
      <vt:lpstr>FIZETÉSI KÖTELEZETTSÉG KELETKEZÉSÉNEK IDŐPONTJA  [Áfa tv. 58.§ (1) bek.]</vt:lpstr>
      <vt:lpstr>FIZETÉSI KÖTELEZETTSÉG KELETKEZÉSÉNEK IDŐPONTJA II. [Áfa tv. 58.§ (1a) bek. a.) pont]</vt:lpstr>
      <vt:lpstr>FIZETÉSI KÖTELEZETTSÉG KELETKEZÉSÉNEK IDŐPONTJA III. [Áfa tv. 58.§ (1a) bek. b.) pont]</vt:lpstr>
      <vt:lpstr>INGATLAN, MINT TÁRGYI ESZKÖZ</vt:lpstr>
      <vt:lpstr>INGATLAN ÉS EGYES ELJÁRÁSI SZABÁLYOK</vt:lpstr>
      <vt:lpstr>PowerPoint bemutató</vt:lpstr>
    </vt:vector>
  </TitlesOfParts>
  <Company>Nemzeti Adó- és Vámhivatal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ÁLTALÁNOS FORGALMI ADÓ VÁLTOZÁSOK   2015.</dc:title>
  <dc:creator>Géczy Edina</dc:creator>
  <cp:lastModifiedBy>Géczy Edina</cp:lastModifiedBy>
  <cp:revision>90</cp:revision>
  <cp:lastPrinted>2016-05-26T11:47:10Z</cp:lastPrinted>
  <dcterms:created xsi:type="dcterms:W3CDTF">2014-11-19T12:48:10Z</dcterms:created>
  <dcterms:modified xsi:type="dcterms:W3CDTF">2017-09-20T07:31:52Z</dcterms:modified>
</cp:coreProperties>
</file>